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4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20" y="-1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Measuring Real-World Accuracies and Biases in Modeling Password Guessability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Segreti. et al.</a:t>
            </a:r>
          </a:p>
          <a:p>
            <a:pPr>
              <a:spcBef>
                <a:spcPts val="0"/>
              </a:spcBef>
              <a:buNone/>
            </a:pPr>
            <a:r>
              <a:rPr lang="en" sz="2400"/>
              <a:t>Usenix Security 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Dataset (testing data)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13,345 passwords created under composition policies.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Amazon Mechanical Turk</a:t>
            </a: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Basic:  8+ chars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Complex: 8+ chars, containing 4 character classes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LongBasic: 16+ chars,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LongComplex: 16+ chars, containing 4 character classes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15,000 from rockyou leak and 15,000 from Yahoo leak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6475" y="2022000"/>
            <a:ext cx="4391025" cy="149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Dataset (Training data)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Breaches of MySpace, Rockyou, and Yahoo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Dictionaries (19.4m in total):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Single words from Google Web Corpus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UNIX dictionary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250,000 words inflection dictionary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Simulating Password Cracking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PCFG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Markov-Model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John the Ripper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Hashcat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Professional Cracker (Done by a security company - KoreLogic)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KoreLogic - professional cracker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Use JTR and Hashcat with proprietary wordlists, mangling rules, mask lists, and Markov models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Optimized over 10 years of password auditing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Dynamically update their mangling rules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Attack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AutoNum type="alphaLcPeriod"/>
            </a:pPr>
            <a:r>
              <a:rPr lang="en">
                <a:solidFill>
                  <a:schemeClr val="dk1"/>
                </a:solidFill>
              </a:rPr>
              <a:t>Complex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AutoNum type="alphaLcPeriod"/>
            </a:pPr>
            <a:r>
              <a:rPr lang="en">
                <a:solidFill>
                  <a:schemeClr val="dk1"/>
                </a:solidFill>
              </a:rPr>
              <a:t>Long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AutoNum type="alphaLcPeriod"/>
            </a:pPr>
            <a:r>
              <a:rPr lang="en">
                <a:solidFill>
                  <a:schemeClr val="dk1"/>
                </a:solidFill>
              </a:rPr>
              <a:t>Long Complex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Results - Configuration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out-of-the-box configurations commonly used by researchers substantially underestimate password vulnerability. </a:t>
            </a:r>
          </a:p>
          <a:p>
            <a:pPr marL="0" indent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Hashcat different configuration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PCFG and Markov Model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Training Data</a:t>
            </a:r>
          </a:p>
          <a:p>
            <a:pPr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Conclusion: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Unoptimized configuration means 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underestimation the vulnerabilities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9400" y="1434100"/>
            <a:ext cx="5384596" cy="3709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Guessing by automated approaches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Attack Baisc Passwords								Attack Long Passwords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32750"/>
            <a:ext cx="4308624" cy="3249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3911" y="706826"/>
            <a:ext cx="4400088" cy="324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Guessing by automated approaches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Attack LongBasic Passwords							Attack LongComplex Passwords</a:t>
            </a:r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61062" y="785437"/>
            <a:ext cx="4486275" cy="320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6362" y="783025"/>
            <a:ext cx="4391025" cy="318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Guessed portion of password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Limite: 10^(14) guesses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</p:txBody>
      </p:sp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725" y="1228100"/>
            <a:ext cx="7598550" cy="26872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Guessing by pros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Automated Approaches guess more in early stage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An analyst wrote free-style rules at 10^(13) guesses, which significantly increase the cracked passwords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Min_auto metric is a conservative approximation of the success of Pros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Limited Professional Cracking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Attack 4239 complex passwords</a:t>
            </a:r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0396" y="857400"/>
            <a:ext cx="4353602" cy="428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password guessability?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It measures how easy to guess a password.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1800"/>
              <a:t>Bad password: “password”, “Iloveyou”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1800"/>
              <a:t>Good password: “qw3^D)Z1”, “j@mesb0nd007!”</a:t>
            </a:r>
          </a:p>
          <a:p>
            <a:pPr rtl="0">
              <a:spcBef>
                <a:spcPts val="0"/>
              </a:spcBef>
              <a:buNone/>
            </a:pPr>
            <a:endParaRPr sz="1800"/>
          </a:p>
          <a:p>
            <a:pPr rtl="0">
              <a:spcBef>
                <a:spcPts val="0"/>
              </a:spcBef>
              <a:buNone/>
            </a:pPr>
            <a:r>
              <a:rPr lang="en" sz="2400"/>
              <a:t>Different ways: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1800"/>
              <a:t>Traditional: 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1800"/>
              <a:t>Shannon Entropy (not practical)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1800"/>
              <a:t>NIST Entropy (rule based)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1800"/>
              <a:t>Currently: 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1800">
                <a:solidFill>
                  <a:schemeClr val="dk1"/>
                </a:solidFill>
              </a:rPr>
              <a:t>α-guesswork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Parameterized metrics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Difference between approaches - Coverage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45720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457200" indent="45720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457200" indent="45720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Basic Password</a:t>
            </a:r>
          </a:p>
          <a:p>
            <a:pPr marL="457200" indent="45720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On contrast: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LongBasic Shared: 6%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28% of Complex, LongBasic, and LongComplex passwords were guessed only by a single approach.</a:t>
            </a:r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0150" y="922650"/>
            <a:ext cx="4743850" cy="304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Difference between approaches - Char types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Passwords contain only </a:t>
            </a:r>
          </a:p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lower-case characters</a:t>
            </a: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Also different in other settings</a:t>
            </a:r>
          </a:p>
        </p:txBody>
      </p:sp>
      <p:pic>
        <p:nvPicPr>
          <p:cNvPr id="161" name="Shape 1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7400" y="908862"/>
            <a:ext cx="5139400" cy="3814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2400" b="0"/>
              <a:t>Difference between approaches - Different Policies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		Pro Attack									Automated Attack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												(all attacking algorithms)</a:t>
            </a:r>
          </a:p>
        </p:txBody>
      </p:sp>
      <p:pic>
        <p:nvPicPr>
          <p:cNvPr id="168" name="Shape 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" y="793812"/>
            <a:ext cx="4676775" cy="317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9150" y="884312"/>
            <a:ext cx="4514850" cy="29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2400" b="0"/>
              <a:t>Difference between approaches - Different Policies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</p:txBody>
      </p:sp>
      <p:pic>
        <p:nvPicPr>
          <p:cNvPr id="176" name="Shape 1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842258"/>
            <a:ext cx="9144000" cy="1948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2400" b="0"/>
              <a:t>Difference between approaches - Individual Password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</p:txBody>
      </p:sp>
      <p:pic>
        <p:nvPicPr>
          <p:cNvPr id="183" name="Shape 1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8275" y="857400"/>
            <a:ext cx="6427451" cy="4218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2400" b="0"/>
              <a:t>Conclusion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A single guessing algorithm -&gt; poor estimation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several well-configured algorithms -&gt; fairly good estimation of real attackers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Different approaches have different outcome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Questions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why do we measure password strength? (2 main reasons)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2. Why is measuring password strength difficult?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3. What should a researcher do to make his estimation of password strength more accurate?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457200" y="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 b="0"/>
              <a:t>Questions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457200" y="706825"/>
            <a:ext cx="8229600" cy="421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334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dirty="0">
                <a:solidFill>
                  <a:schemeClr val="dk1"/>
                </a:solidFill>
              </a:rPr>
              <a:t>why do we measure password strength? (2 main </a:t>
            </a:r>
            <a:r>
              <a:rPr lang="en" sz="2400" dirty="0" smtClean="0">
                <a:solidFill>
                  <a:schemeClr val="dk1"/>
                </a:solidFill>
              </a:rPr>
              <a:t>reasons)</a:t>
            </a:r>
            <a:endParaRPr lang="en-US" sz="2400" dirty="0" smtClean="0">
              <a:solidFill>
                <a:schemeClr val="dk1"/>
              </a:solidFill>
            </a:endParaRPr>
          </a:p>
          <a:p>
            <a:pPr marL="5334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2400" dirty="0" smtClean="0">
              <a:solidFill>
                <a:schemeClr val="dk1"/>
              </a:solidFill>
            </a:endParaRPr>
          </a:p>
          <a:p>
            <a:pPr marL="5334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2400" dirty="0" smtClean="0">
              <a:solidFill>
                <a:schemeClr val="dk1"/>
              </a:solidFill>
            </a:endParaRPr>
          </a:p>
          <a:p>
            <a:pPr marL="5334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dirty="0" smtClean="0">
                <a:solidFill>
                  <a:schemeClr val="dk1"/>
                </a:solidFill>
              </a:rPr>
              <a:t>Why </a:t>
            </a:r>
            <a:r>
              <a:rPr lang="en" sz="2400" dirty="0">
                <a:solidFill>
                  <a:schemeClr val="dk1"/>
                </a:solidFill>
              </a:rPr>
              <a:t>is measuring password strength </a:t>
            </a:r>
            <a:r>
              <a:rPr lang="en" sz="2400" dirty="0" smtClean="0">
                <a:solidFill>
                  <a:schemeClr val="dk1"/>
                </a:solidFill>
              </a:rPr>
              <a:t>difficult?</a:t>
            </a:r>
            <a:endParaRPr lang="en-US" sz="2400" dirty="0" smtClean="0">
              <a:solidFill>
                <a:schemeClr val="dk1"/>
              </a:solidFill>
            </a:endParaRPr>
          </a:p>
          <a:p>
            <a:pPr marL="5334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2400" dirty="0" smtClean="0">
              <a:solidFill>
                <a:schemeClr val="dk1"/>
              </a:solidFill>
            </a:endParaRPr>
          </a:p>
          <a:p>
            <a:pPr marL="5334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sz="2400" smtClean="0">
              <a:solidFill>
                <a:schemeClr val="dk1"/>
              </a:solidFill>
            </a:endParaRPr>
          </a:p>
          <a:p>
            <a:pPr marL="5334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smtClean="0">
                <a:solidFill>
                  <a:schemeClr val="dk1"/>
                </a:solidFill>
              </a:rPr>
              <a:t>What </a:t>
            </a:r>
            <a:r>
              <a:rPr lang="en" sz="2400" dirty="0">
                <a:solidFill>
                  <a:schemeClr val="dk1"/>
                </a:solidFill>
              </a:rPr>
              <a:t>should a researcher do to make his estimation of password strength more accurate?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dirty="0" smtClean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Why measures password guessability?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AutoNum type="arabicPeriod"/>
            </a:pPr>
            <a:r>
              <a:rPr lang="en">
                <a:solidFill>
                  <a:schemeClr val="dk1"/>
                </a:solidFill>
              </a:rPr>
              <a:t>Eliminate bad passwords.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Organizational password audits</a:t>
            </a:r>
          </a:p>
          <a:p>
            <a:pPr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2. Help users create better passwords.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Provide feedback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Password Guessability Metrics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Statistical metrics</a:t>
            </a:r>
          </a:p>
          <a:p>
            <a:pPr marL="457200" lvl="0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α-guesswork</a:t>
            </a:r>
          </a:p>
          <a:p>
            <a:pPr marL="914400" lvl="1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it takes 1 million guesses for an attacker to guess 10% of passwords in a password set</a:t>
            </a:r>
          </a:p>
          <a:p>
            <a:pPr marL="914400" lvl="1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measures password set as a whole</a:t>
            </a:r>
          </a:p>
          <a:p>
            <a:pPr rtl="0">
              <a:spcBef>
                <a:spcPts val="48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Parameterized metrics</a:t>
            </a:r>
          </a:p>
          <a:p>
            <a:pPr marL="457200" lvl="0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Investigate guessability under a cracking algorithm (simulate an attacker)</a:t>
            </a:r>
          </a:p>
          <a:p>
            <a:pPr marL="914400" lvl="1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measures guessability of individual password.</a:t>
            </a:r>
          </a:p>
          <a:p>
            <a:pPr marL="914400" lvl="1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security against real-world attacks, not idealized attacks.</a:t>
            </a:r>
          </a:p>
          <a:p>
            <a:pPr marL="457200" lvl="0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Does it accurately model real-world attackers?</a:t>
            </a:r>
          </a:p>
          <a:p>
            <a:pPr marL="914400" lvl="1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Does the attacker run only one algorithm?</a:t>
            </a:r>
          </a:p>
          <a:p>
            <a:pPr marL="914400" lvl="1" indent="-228600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Parameter tuning.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Cracking Algorithm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Brute-force and mask Attacks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Dumbly iterate all possibilities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Mask attacks first give a mask and then iterate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e.g. choose L6D1 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start from aaaaaa0, aaaaaa1, aaaaaa2, etc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Mangled wordlists attacks (may be the most popular)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given a dictionary that contains possible passwords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mangling rules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e.g. ‘password’ -&gt; ‘p@ssword’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Cracking Algorithm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Probabilistic context-free grammar (PCFG)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Train using real-world passwords (usually from breached password set)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Build a password distribution model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ranks password structure by probability</a:t>
            </a:r>
          </a:p>
          <a:p>
            <a:pPr marL="1371600" lvl="2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e.g. p(L3D3S1) = 0.05%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ranks special characters and numbers by probability</a:t>
            </a:r>
          </a:p>
          <a:p>
            <a:pPr marL="1371600" lvl="2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e.g. p(123|D3) = 0.04%, e.g. p(!|S1) = 20%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insert characters using an external library</a:t>
            </a:r>
          </a:p>
          <a:p>
            <a:pPr marL="1371600" lvl="2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e.g. has 50 L3 entries. p(L3) = 1/50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Generate password guess by descending probability: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e.g. p(“abc123!”) = 0.05% * 0.04% * 20% * 1/50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Cracking Algorithm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Markov Models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Train using real-world passwords (usually from breached password set)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 sz="1800">
                <a:solidFill>
                  <a:schemeClr val="dk1"/>
                </a:solidFill>
              </a:rPr>
              <a:t>Choose an order, build markov models and compute probability of guesses.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e.g order-5 markov model, what is the probability of “abcde”?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p(abcd) = 10%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p(e|abcd) = 80%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p(bcde|end) = 30%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p(“abcde”) = 10% * 80% * 30%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 sz="1800">
                <a:solidFill>
                  <a:schemeClr val="dk1"/>
                </a:solidFill>
              </a:rPr>
              <a:t>try guesses in descending probability order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This paper will...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Analyze 4 automated cracking algorithm and 1 manual cracking method.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Show that a single cracking algorithm relatively out-of-box produces a poor estimate of password guessability.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Uncover the export procedure - using multiple well-configured algorithm in parallel.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This paper 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What to expect from this paper: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Measurement, comparison of existing password cracking algorithm.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comparison of algorithm efficiencies between researcher and attacker.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>
                <a:solidFill>
                  <a:schemeClr val="dk1"/>
                </a:solidFill>
              </a:rPr>
              <a:t>What not to expect from this paper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SzPct val="80000"/>
            </a:pPr>
            <a:r>
              <a:rPr lang="en">
                <a:solidFill>
                  <a:schemeClr val="dk1"/>
                </a:solidFill>
              </a:rPr>
              <a:t>Novel technique or algorithm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New system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897</Words>
  <Application>Microsoft Macintosh PowerPoint</Application>
  <PresentationFormat>On-screen Show (16:9)</PresentationFormat>
  <Paragraphs>269</Paragraphs>
  <Slides>27</Slides>
  <Notes>27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light-gradient</vt:lpstr>
      <vt:lpstr>Measuring Real-World Accuracies and Biases in Modeling Password Guessability</vt:lpstr>
      <vt:lpstr>What is password guessability?</vt:lpstr>
      <vt:lpstr>Why measures password guessability?</vt:lpstr>
      <vt:lpstr>Password Guessability Metrics</vt:lpstr>
      <vt:lpstr>Cracking Algorithm</vt:lpstr>
      <vt:lpstr>Cracking Algorithm</vt:lpstr>
      <vt:lpstr>Cracking Algorithm</vt:lpstr>
      <vt:lpstr>This paper will...</vt:lpstr>
      <vt:lpstr>This paper </vt:lpstr>
      <vt:lpstr>Dataset (testing data)</vt:lpstr>
      <vt:lpstr>Dataset (Training data)</vt:lpstr>
      <vt:lpstr>Simulating Password Cracking</vt:lpstr>
      <vt:lpstr>KoreLogic - professional cracker</vt:lpstr>
      <vt:lpstr>Results - Configuration</vt:lpstr>
      <vt:lpstr>Guessing by automated approaches</vt:lpstr>
      <vt:lpstr>Guessing by automated approaches</vt:lpstr>
      <vt:lpstr>Guessed portion of password</vt:lpstr>
      <vt:lpstr>Guessing by pros</vt:lpstr>
      <vt:lpstr>Limited Professional Cracking</vt:lpstr>
      <vt:lpstr>Difference between approaches - Coverage</vt:lpstr>
      <vt:lpstr>Difference between approaches - Char types</vt:lpstr>
      <vt:lpstr>Difference between approaches - Different Policies</vt:lpstr>
      <vt:lpstr>Difference between approaches - Different Policies</vt:lpstr>
      <vt:lpstr>Difference between approaches - Individual Password</vt:lpstr>
      <vt:lpstr>Conclusion</vt:lpstr>
      <vt:lpstr>Questions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Real-World Accuracies and Biases in Modeling Password Guessability</dc:title>
  <cp:lastModifiedBy>kun sun</cp:lastModifiedBy>
  <cp:revision>2</cp:revision>
  <dcterms:created xsi:type="dcterms:W3CDTF">2015-11-02T18:56:12Z</dcterms:created>
  <dcterms:modified xsi:type="dcterms:W3CDTF">2015-11-02T18:57:20Z</dcterms:modified>
</cp:coreProperties>
</file>